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3"/>
  </p:notesMasterIdLst>
  <p:sldIdLst>
    <p:sldId id="256" r:id="rId2"/>
    <p:sldId id="300" r:id="rId3"/>
    <p:sldId id="298" r:id="rId4"/>
    <p:sldId id="306" r:id="rId5"/>
    <p:sldId id="302" r:id="rId6"/>
    <p:sldId id="307" r:id="rId7"/>
    <p:sldId id="301" r:id="rId8"/>
    <p:sldId id="299" r:id="rId9"/>
    <p:sldId id="304" r:id="rId10"/>
    <p:sldId id="297" r:id="rId11"/>
    <p:sldId id="265" r:id="rId12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2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/>
          </a:bodyPr>
          <a:lstStyle/>
          <a:p>
            <a:pPr lvl="0"/>
            <a:r>
              <a:rPr lang="sr-Latn-BA" sz="2400" dirty="0" smtClean="0"/>
              <a:t>TEORIJA TROŠKOVA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EKONOMIJA U ZDRAVSTVU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 7</a:t>
            </a:r>
            <a:r>
              <a:rPr lang="sr-Latn-CS" sz="1600" dirty="0" smtClean="0"/>
              <a:t> 	</a:t>
            </a:r>
            <a:br>
              <a:rPr lang="sr-Latn-CS" sz="1600" dirty="0" smtClean="0"/>
            </a:br>
            <a:r>
              <a:rPr lang="sr-Latn-CS" sz="1600" dirty="0" smtClean="0"/>
              <a:t> NASTAVNA JEDINICA:  TEORIJA TROŠKOVA</a:t>
            </a:r>
          </a:p>
          <a:p>
            <a:r>
              <a:rPr lang="sr-Latn-CS" sz="1600" dirty="0" smtClean="0"/>
              <a:t> TEMATSKE JEDINICE: 	</a:t>
            </a:r>
            <a:r>
              <a:rPr lang="fr-FR" sz="1600" dirty="0" smtClean="0"/>
              <a:t> •</a:t>
            </a:r>
            <a:r>
              <a:rPr lang="sr-Latn-BA" sz="1600" dirty="0" smtClean="0"/>
              <a:t> VRSTE I KARAKTERISTIKE TROŠKOVA</a:t>
            </a:r>
            <a:r>
              <a:rPr lang="sr-Latn-RS" sz="1600" dirty="0" smtClean="0"/>
              <a:t> </a:t>
            </a:r>
          </a:p>
          <a:p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BA" sz="1600" dirty="0" smtClean="0"/>
              <a:t> EKONOMSKI TROŠKOVI I POSLOVNO RAČUNOVODSTVO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 smtClean="0"/>
              <a:t>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lnSpcReduction="10000"/>
          </a:bodyPr>
          <a:lstStyle/>
          <a:p>
            <a:pPr algn="just"/>
            <a:r>
              <a:rPr lang="sr-Latn-BA" dirty="0" smtClean="0"/>
              <a:t>Objasnite sledeću konstataciju: na tržištima koja dobro funkcionišu, kada se uključe svi troškovi, cena je jednaka oportunitetnom trošku.</a:t>
            </a:r>
          </a:p>
          <a:p>
            <a:pPr algn="just"/>
            <a:r>
              <a:rPr lang="sr-Latn-BA" dirty="0" smtClean="0"/>
              <a:t>Kakav je oportunitetni trošak gledanja televizije pred ispit, a kakav nedelju dana posle ispita?</a:t>
            </a:r>
          </a:p>
          <a:p>
            <a:pPr algn="just"/>
            <a:r>
              <a:rPr lang="sr-Latn-BA" dirty="0" smtClean="0"/>
              <a:t>Razmotrite šta je Robert Frost imao na umu kada je napisao: „U šumi razdvojena dva puta, a ja krenuh po onome po kojem se manje hodi, i u tome bi sva razlika.”</a:t>
            </a:r>
          </a:p>
          <a:p>
            <a:pPr algn="just"/>
            <a:r>
              <a:rPr lang="sr-Latn-BA" dirty="0" smtClean="0"/>
              <a:t>Objasnite razliku između troškova koji se vode u računovodstvu i ekonomskih troškova.</a:t>
            </a:r>
          </a:p>
          <a:p>
            <a:endParaRPr lang="sr-Latn-BA" dirty="0" smtClean="0"/>
          </a:p>
          <a:p>
            <a:endParaRPr lang="en-US" dirty="0"/>
          </a:p>
        </p:txBody>
      </p:sp>
      <p:pic>
        <p:nvPicPr>
          <p:cNvPr id="4" name="Picture 2" descr="D:\Korisnik\Desktop\image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28600"/>
            <a:ext cx="4572000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Latn-BA" sz="2600" dirty="0" smtClean="0"/>
              <a:t>Teorija troškova spada u sam vrh problema mikroekonomije.</a:t>
            </a:r>
          </a:p>
          <a:p>
            <a:pPr algn="just"/>
            <a:r>
              <a:rPr lang="sr-Latn-BA" sz="2600" dirty="0" smtClean="0"/>
              <a:t>Prinosi faktora proizvodnje koji se moraju isplatiti njihovim vlasnicima istovremeno predstavljaju troškove. </a:t>
            </a:r>
          </a:p>
          <a:p>
            <a:pPr algn="just"/>
            <a:r>
              <a:rPr lang="sr-Latn-BA" sz="2600" dirty="0" smtClean="0"/>
              <a:t>Troškovi utiču na izbor inputa, odluke o investiranju, čak i na odluke preduzeća treba li da napusti proizvodnju.</a:t>
            </a:r>
          </a:p>
          <a:p>
            <a:pPr algn="just"/>
            <a:r>
              <a:rPr lang="sr-Latn-BA" sz="2600" dirty="0" smtClean="0"/>
              <a:t>Preduzeće nastoji da izabere metode proizvodnje koje su najefikasnije i kod kojih se proizvodi uz najniže troškove.</a:t>
            </a:r>
          </a:p>
          <a:p>
            <a:pPr algn="just"/>
            <a:r>
              <a:rPr lang="sr-Latn-BA" sz="2600" dirty="0" smtClean="0"/>
              <a:t>Troškovi i produktivnost su poput slike u ogledalu.</a:t>
            </a:r>
          </a:p>
          <a:p>
            <a:pPr algn="just"/>
            <a:r>
              <a:rPr lang="sr-Latn-BA" sz="2600" dirty="0" smtClean="0"/>
              <a:t>Preduzeće koje želi da maksimira dobit želeće da minimizira troškove za dati nivo proizvodnje.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VRSTE I KARAKTERISTIKE TROŠKOVA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sr-Latn-BA" b="1" dirty="0" smtClean="0"/>
              <a:t>Ukupni troškovi </a:t>
            </a:r>
            <a:r>
              <a:rPr lang="sr-Latn-BA" dirty="0" smtClean="0"/>
              <a:t>predstavlja ukupan iznos novčanih izdataka potrebnih za proizvodnju svakog nivoa. Oni u svoju strukturu uključuju fiksne i varijabilne troškove.</a:t>
            </a:r>
          </a:p>
          <a:p>
            <a:pPr algn="just"/>
            <a:r>
              <a:rPr lang="sr-Latn-BA" b="1" dirty="0" smtClean="0"/>
              <a:t>Fiksni troškovi </a:t>
            </a:r>
            <a:r>
              <a:rPr lang="sr-Latn-BA" dirty="0" smtClean="0"/>
              <a:t>– predstavljaju ukupne novčane izdatke koji se plaćaju čak i kada nema proizvodnje. Ovi troškovi su u masi nepromenjeni i prisutni su u istom iznosu bez obzira na krajnji proizvodni rezultat. To su plate čuvara, troškovi zakupa prostora, rente, amortizacija, ugovorna plaćanja za opremu i sl. Oni nisu u funkciji obima proizvodnje.</a:t>
            </a:r>
          </a:p>
          <a:p>
            <a:pPr algn="just"/>
            <a:r>
              <a:rPr lang="sr-Latn-BA" b="1" dirty="0" smtClean="0"/>
              <a:t>Varijabilni troškovi </a:t>
            </a:r>
            <a:r>
              <a:rPr lang="sr-Latn-BA" dirty="0" smtClean="0"/>
              <a:t>– predstavljaju novčane izdatke koji se menjaju sa nivoom proizvodnje, poput sirovina, materijala, goriva, električne energije, plata. Ovi troškovi su funkcija obima proizvodnje.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BA" sz="2000" dirty="0" smtClean="0"/>
              <a:t>Odnosi između TC, FC i VC</a:t>
            </a:r>
          </a:p>
          <a:p>
            <a:endParaRPr lang="en-US" dirty="0"/>
          </a:p>
        </p:txBody>
      </p:sp>
      <p:pic>
        <p:nvPicPr>
          <p:cNvPr id="1026" name="Picture 2" descr="C:\Users\toshiba\Desktop\index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1" y="2133600"/>
            <a:ext cx="5319712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47800"/>
            <a:ext cx="8153400" cy="5410200"/>
          </a:xfrm>
        </p:spPr>
        <p:txBody>
          <a:bodyPr>
            <a:noAutofit/>
          </a:bodyPr>
          <a:lstStyle/>
          <a:p>
            <a:pPr algn="just"/>
            <a:r>
              <a:rPr lang="sr-Latn-BA" sz="2400" b="1" dirty="0" smtClean="0"/>
              <a:t>Prosečni ili jedinični troškovi </a:t>
            </a:r>
            <a:r>
              <a:rPr lang="sr-Latn-BA" sz="2400" dirty="0" smtClean="0"/>
              <a:t>predstavljaju troškove po jedinici proizvoda. </a:t>
            </a:r>
          </a:p>
          <a:p>
            <a:pPr algn="just"/>
            <a:r>
              <a:rPr lang="sr-Latn-BA" sz="2400" b="1" dirty="0" smtClean="0"/>
              <a:t>Granični troškovi </a:t>
            </a:r>
            <a:r>
              <a:rPr lang="sr-Latn-BA" sz="2400" dirty="0" smtClean="0"/>
              <a:t>su dodatni troškovi koje uzrokuje proizvodnja  jedne dodate jedinice proizvoda.</a:t>
            </a:r>
          </a:p>
          <a:p>
            <a:pPr algn="just"/>
            <a:r>
              <a:rPr lang="sr-Latn-BA" sz="2400" dirty="0" smtClean="0"/>
              <a:t>Prosečni i granični troškovi se izvode iz ukupnih troškova, odnosno kada je poznat ukupni trošak prosečni ukupni trošak ili cena koštanja proizvoda se dobija stavljanjem u odnos ukupnih troškova sa obimom prozvodnje. </a:t>
            </a:r>
          </a:p>
          <a:p>
            <a:pPr algn="just"/>
            <a:r>
              <a:rPr lang="sr-Latn-BA" sz="2400" dirty="0" smtClean="0"/>
              <a:t>S druge strane, granični troškovi se dobijaju iz odnosa promene ukupnih troškova i promene obima prozvodnje. Promena ukupnih troškova se računa kao razlika ukupnih troškova tekućeg i prethodnog perioda, a promena obima proizvodnje se dobija iz razlike obima proizvodnje tekućeg i prethodnog vremenskog perioda.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BA" sz="2400" dirty="0" smtClean="0"/>
              <a:t>Odnosi između ATC, AVC, AFC i MC</a:t>
            </a:r>
          </a:p>
          <a:p>
            <a:endParaRPr lang="en-US" dirty="0"/>
          </a:p>
        </p:txBody>
      </p:sp>
      <p:pic>
        <p:nvPicPr>
          <p:cNvPr id="2050" name="Picture 2" descr="C:\Users\toshiba\Desktop\images bolj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09800"/>
            <a:ext cx="4886325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Latn-BA" b="1" dirty="0" smtClean="0"/>
              <a:t>Eksplicitni troškovi </a:t>
            </a:r>
            <a:r>
              <a:rPr lang="sr-Latn-BA" dirty="0" smtClean="0"/>
              <a:t>– uključuju sve obaveze, odnosno novčane izdatke preduzeća prema trećim licima koje uzrokuje proizvodnja u posmatranom periodu, nezavisno što sve obaveze nisu isplaćene. Oni su sastavni deo ukupnih troškova preduzeća.</a:t>
            </a:r>
          </a:p>
          <a:p>
            <a:pPr algn="just"/>
            <a:r>
              <a:rPr lang="sr-Latn-BA" b="1" dirty="0" smtClean="0"/>
              <a:t>Implicitni troškovi ili troškovi oportuniteta </a:t>
            </a:r>
            <a:r>
              <a:rPr lang="sr-Latn-BA" dirty="0" smtClean="0"/>
              <a:t>– predstavljaju troškove odbačene alternative, odnosno neizdatke koji se moraju uzeti u obzir. To znači da je visina implicitnih troškova određena visinom prinosa koji bi konkretni proizvodni faktor upotrebljen u jednoj aktivnosti mogao ostvariti angažovanjem u nekoj drugoj aktivnosti.</a:t>
            </a:r>
          </a:p>
          <a:p>
            <a:pPr algn="just"/>
            <a:r>
              <a:rPr lang="sr-Latn-BA" b="1" dirty="0" smtClean="0"/>
              <a:t>Ekonomski trošak </a:t>
            </a:r>
            <a:r>
              <a:rPr lang="sr-Latn-BA" dirty="0" smtClean="0"/>
              <a:t>uključuje pored eksplicitnih odliva novca i oportunitetne troškove koji nastaju zato što se resursi mogu koristiti na alternativne načine.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sr-Latn-RS" dirty="0" smtClean="0"/>
              <a:t>Podela troškova u zdravstvenoj ustanovi se može vršiti na više načina i na osnovu velikog broja kriterijuma. </a:t>
            </a:r>
          </a:p>
          <a:p>
            <a:pPr algn="just"/>
            <a:r>
              <a:rPr lang="en-US" b="1" dirty="0" err="1" smtClean="0"/>
              <a:t>Direktni</a:t>
            </a:r>
            <a:r>
              <a:rPr lang="en-US" b="1" dirty="0" smtClean="0"/>
              <a:t> </a:t>
            </a:r>
            <a:r>
              <a:rPr lang="en-US" b="1" dirty="0" err="1" smtClean="0"/>
              <a:t>troškovi</a:t>
            </a:r>
            <a:r>
              <a:rPr lang="en-US" b="1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oni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mogu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se </a:t>
            </a:r>
            <a:r>
              <a:rPr lang="en-US" dirty="0" err="1" smtClean="0"/>
              <a:t>direktno</a:t>
            </a:r>
            <a:r>
              <a:rPr lang="en-US" dirty="0" smtClean="0"/>
              <a:t> </a:t>
            </a:r>
            <a:r>
              <a:rPr lang="en-US" dirty="0" err="1" smtClean="0"/>
              <a:t>povežu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objektom</a:t>
            </a:r>
            <a:r>
              <a:rPr lang="en-US" dirty="0" smtClean="0"/>
              <a:t> </a:t>
            </a:r>
            <a:r>
              <a:rPr lang="en-US" dirty="0" err="1" smtClean="0"/>
              <a:t>troška</a:t>
            </a:r>
            <a:r>
              <a:rPr lang="en-US" dirty="0" smtClean="0"/>
              <a:t> 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zdravstvenom</a:t>
            </a:r>
            <a:r>
              <a:rPr lang="en-US" dirty="0" smtClean="0"/>
              <a:t> </a:t>
            </a:r>
            <a:r>
              <a:rPr lang="en-US" dirty="0" err="1" smtClean="0"/>
              <a:t>uslugom</a:t>
            </a:r>
            <a:r>
              <a:rPr lang="en-US" dirty="0" smtClean="0"/>
              <a:t>, </a:t>
            </a:r>
            <a:endParaRPr lang="sr-Latn-BA" dirty="0" smtClean="0"/>
          </a:p>
          <a:p>
            <a:pPr algn="just"/>
            <a:r>
              <a:rPr lang="sr-Latn-BA" b="1" dirty="0" smtClean="0"/>
              <a:t>I</a:t>
            </a:r>
            <a:r>
              <a:rPr lang="en-US" b="1" dirty="0" err="1" smtClean="0"/>
              <a:t>ndirektni</a:t>
            </a:r>
            <a:r>
              <a:rPr lang="en-US" b="1" dirty="0" smtClean="0"/>
              <a:t> </a:t>
            </a:r>
            <a:r>
              <a:rPr lang="en-US" b="1" dirty="0" err="1" smtClean="0"/>
              <a:t>troškovi</a:t>
            </a:r>
            <a:r>
              <a:rPr lang="en-US" b="1" dirty="0" smtClean="0"/>
              <a:t> </a:t>
            </a:r>
            <a:r>
              <a:rPr lang="en-US" dirty="0" err="1" smtClean="0"/>
              <a:t>oni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ne </a:t>
            </a:r>
            <a:r>
              <a:rPr lang="en-US" dirty="0" err="1" smtClean="0"/>
              <a:t>mogu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se </a:t>
            </a:r>
            <a:r>
              <a:rPr lang="en-US" dirty="0" err="1" smtClean="0"/>
              <a:t>povežu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objektom</a:t>
            </a:r>
            <a:r>
              <a:rPr lang="en-US" dirty="0" smtClean="0"/>
              <a:t> </a:t>
            </a:r>
            <a:r>
              <a:rPr lang="en-US" dirty="0" err="1" smtClean="0"/>
              <a:t>troška</a:t>
            </a:r>
            <a:r>
              <a:rPr lang="en-US" dirty="0" smtClean="0"/>
              <a:t>. </a:t>
            </a:r>
            <a:endParaRPr lang="sr-Latn-BA" dirty="0" smtClean="0"/>
          </a:p>
          <a:p>
            <a:pPr algn="just"/>
            <a:r>
              <a:rPr lang="en-US" dirty="0" smtClean="0"/>
              <a:t>U </a:t>
            </a:r>
            <a:r>
              <a:rPr lang="en-US" dirty="0" err="1" smtClean="0"/>
              <a:t>ustanovama</a:t>
            </a:r>
            <a:r>
              <a:rPr lang="en-US" dirty="0" smtClean="0"/>
              <a:t> </a:t>
            </a:r>
            <a:r>
              <a:rPr lang="en-US" dirty="0" err="1" smtClean="0"/>
              <a:t>zdravstvene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 </a:t>
            </a:r>
            <a:r>
              <a:rPr lang="en-US" dirty="0" err="1" smtClean="0"/>
              <a:t>direktni</a:t>
            </a:r>
            <a:r>
              <a:rPr lang="en-US" dirty="0" smtClean="0"/>
              <a:t> </a:t>
            </a:r>
            <a:r>
              <a:rPr lang="en-US" dirty="0" err="1" smtClean="0"/>
              <a:t>trošak</a:t>
            </a:r>
            <a:r>
              <a:rPr lang="en-US" dirty="0" smtClean="0"/>
              <a:t> </a:t>
            </a:r>
            <a:r>
              <a:rPr lang="en-US" dirty="0" err="1" smtClean="0"/>
              <a:t>predstavljaju</a:t>
            </a:r>
            <a:r>
              <a:rPr lang="en-US" dirty="0" smtClean="0"/>
              <a:t> </a:t>
            </a:r>
            <a:r>
              <a:rPr lang="en-US" dirty="0" err="1" smtClean="0"/>
              <a:t>npr</a:t>
            </a:r>
            <a:r>
              <a:rPr lang="en-US" dirty="0" smtClean="0"/>
              <a:t>. plate </a:t>
            </a:r>
            <a:r>
              <a:rPr lang="en-US" dirty="0" err="1" smtClean="0"/>
              <a:t>zaposlenih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ostala</a:t>
            </a:r>
            <a:r>
              <a:rPr lang="en-US" dirty="0" smtClean="0"/>
              <a:t> </a:t>
            </a:r>
            <a:r>
              <a:rPr lang="en-US" dirty="0" err="1" smtClean="0"/>
              <a:t>lična</a:t>
            </a:r>
            <a:r>
              <a:rPr lang="en-US" dirty="0" smtClean="0"/>
              <a:t> </a:t>
            </a:r>
            <a:r>
              <a:rPr lang="en-US" dirty="0" err="1" smtClean="0"/>
              <a:t>primanja</a:t>
            </a:r>
            <a:r>
              <a:rPr lang="en-US" dirty="0" smtClean="0"/>
              <a:t>, </a:t>
            </a:r>
            <a:r>
              <a:rPr lang="en-US" dirty="0" err="1" smtClean="0"/>
              <a:t>troškovi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lekove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medicinski</a:t>
            </a:r>
            <a:r>
              <a:rPr lang="en-US" dirty="0" smtClean="0"/>
              <a:t> </a:t>
            </a:r>
            <a:r>
              <a:rPr lang="en-US" dirty="0" err="1" smtClean="0"/>
              <a:t>materijal</a:t>
            </a:r>
            <a:r>
              <a:rPr lang="sr-Latn-BA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dok</a:t>
            </a:r>
            <a:r>
              <a:rPr lang="en-US" dirty="0" smtClean="0"/>
              <a:t> </a:t>
            </a:r>
            <a:r>
              <a:rPr lang="en-US" dirty="0" err="1" smtClean="0"/>
              <a:t>grupi</a:t>
            </a:r>
            <a:r>
              <a:rPr lang="en-US" dirty="0" smtClean="0"/>
              <a:t> </a:t>
            </a:r>
            <a:r>
              <a:rPr lang="en-US" dirty="0" err="1" smtClean="0"/>
              <a:t>indirektnih</a:t>
            </a:r>
            <a:r>
              <a:rPr lang="en-US" dirty="0" smtClean="0"/>
              <a:t> </a:t>
            </a:r>
            <a:r>
              <a:rPr lang="en-US" dirty="0" err="1" smtClean="0"/>
              <a:t>troškova</a:t>
            </a:r>
            <a:r>
              <a:rPr lang="en-US" dirty="0" smtClean="0"/>
              <a:t> </a:t>
            </a:r>
            <a:r>
              <a:rPr lang="en-US" dirty="0" err="1" smtClean="0"/>
              <a:t>pripadaju</a:t>
            </a:r>
            <a:r>
              <a:rPr lang="en-US" dirty="0" smtClean="0"/>
              <a:t> 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troškovi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energente</a:t>
            </a:r>
            <a:r>
              <a:rPr lang="en-US" dirty="0" smtClean="0"/>
              <a:t>, </a:t>
            </a:r>
            <a:r>
              <a:rPr lang="en-US" dirty="0" err="1" smtClean="0"/>
              <a:t>vodu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komunalije</a:t>
            </a:r>
            <a:r>
              <a:rPr lang="sr-Latn-BA" dirty="0" smtClean="0"/>
              <a:t>, ishranu, ostale materijalne troškove</a:t>
            </a:r>
            <a:r>
              <a:rPr lang="en-US" dirty="0" smtClean="0"/>
              <a:t>. </a:t>
            </a:r>
            <a:endParaRPr lang="sr-Latn-BA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000" dirty="0" smtClean="0"/>
              <a:t>EKONOMSKI TROŠKOVI I POSLOVNO RAČUNOVODSTVO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Latn-BA" dirty="0" smtClean="0"/>
              <a:t>Za razumevanje računovodstva, najvažniji odnosi su: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Karakter bilansa uspeha; rezidualna priroda dobiti; amortizacija fiksne imovine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Osnovni odnos bilansa stanja između imovine, obaveza i neto vrednosti; podela svake od ovih stavki na finansijsku i fiksnu imovinu; i rezidualna priroda neto vrednosti.</a:t>
            </a:r>
          </a:p>
          <a:p>
            <a:pPr algn="just">
              <a:buFont typeface="Wingdings" pitchFamily="2" charset="2"/>
              <a:buChar char="q"/>
            </a:pPr>
            <a:r>
              <a:rPr lang="sr-Latn-BA" dirty="0" smtClean="0"/>
              <a:t>Bilans uspeha meri tokove u i iz preduzeća, dok bilans stanja meri stanje imovine i obaveza na kraju računovodstvene godine.</a:t>
            </a:r>
          </a:p>
          <a:p>
            <a:pPr algn="just">
              <a:buFont typeface="Wingdings" pitchFamily="2" charset="2"/>
              <a:buChar char="q"/>
            </a:pPr>
            <a:r>
              <a:rPr lang="sr-Latn-BA" dirty="0" smtClean="0"/>
              <a:t>Bilans stanja mora biti uravnotežen, jer je neto vrednost rezidualna veličina definisana kao imovina minus obaveze.</a:t>
            </a:r>
          </a:p>
          <a:p>
            <a:pPr>
              <a:buFont typeface="Wingdings" pitchFamily="2" charset="2"/>
              <a:buChar char="q"/>
            </a:pPr>
            <a:endParaRPr lang="sr-Latn-BA" dirty="0" smtClean="0"/>
          </a:p>
          <a:p>
            <a:pPr>
              <a:buFont typeface="Wingdings" pitchFamily="2" charset="2"/>
              <a:buChar char="q"/>
            </a:pPr>
            <a:endParaRPr lang="sr-Latn-BA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6577</TotalTime>
  <Words>720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TEORIJA TROŠKOVA</vt:lpstr>
      <vt:lpstr>Slide 2</vt:lpstr>
      <vt:lpstr>VRSTE I KARAKTERISTIKE TROŠKOVA</vt:lpstr>
      <vt:lpstr>Slide 4</vt:lpstr>
      <vt:lpstr>Slide 5</vt:lpstr>
      <vt:lpstr>Slide 6</vt:lpstr>
      <vt:lpstr>Slide 7</vt:lpstr>
      <vt:lpstr>Slide 8</vt:lpstr>
      <vt:lpstr>EKONOMSKI TROŠKOVI I POSLOVNO RAČUNOVODSTVO</vt:lpstr>
      <vt:lpstr>k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228</cp:revision>
  <dcterms:created xsi:type="dcterms:W3CDTF">2014-04-01T08:09:23Z</dcterms:created>
  <dcterms:modified xsi:type="dcterms:W3CDTF">2019-04-26T06:42:14Z</dcterms:modified>
</cp:coreProperties>
</file>